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6" r:id="rId3"/>
    <p:sldId id="257" r:id="rId4"/>
    <p:sldId id="320" r:id="rId5"/>
    <p:sldId id="334" r:id="rId6"/>
    <p:sldId id="326" r:id="rId7"/>
    <p:sldId id="322" r:id="rId8"/>
    <p:sldId id="321" r:id="rId9"/>
    <p:sldId id="324" r:id="rId10"/>
    <p:sldId id="327" r:id="rId11"/>
    <p:sldId id="331" r:id="rId12"/>
    <p:sldId id="325" r:id="rId13"/>
    <p:sldId id="333" r:id="rId14"/>
    <p:sldId id="329" r:id="rId15"/>
    <p:sldId id="323" r:id="rId16"/>
    <p:sldId id="332" r:id="rId17"/>
    <p:sldId id="328" r:id="rId18"/>
    <p:sldId id="33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94667" autoAdjust="0"/>
  </p:normalViewPr>
  <p:slideViewPr>
    <p:cSldViewPr>
      <p:cViewPr varScale="1">
        <p:scale>
          <a:sx n="87" d="100"/>
          <a:sy n="87" d="100"/>
        </p:scale>
        <p:origin x="-1688" y="-104"/>
      </p:cViewPr>
      <p:guideLst>
        <p:guide orient="horz" pos="2160"/>
        <p:guide pos="2880"/>
      </p:guideLst>
    </p:cSldViewPr>
  </p:slideViewPr>
  <p:outlineViewPr>
    <p:cViewPr>
      <p:scale>
        <a:sx n="33" d="100"/>
        <a:sy n="33" d="100"/>
      </p:scale>
      <p:origin x="0" y="316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CFA840-2D56-44A1-8723-35A36BBC974E}" type="datetimeFigureOut">
              <a:rPr lang="en-GB" smtClean="0"/>
              <a:t>20/11/15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7CBEEE-D45C-4166-9B36-7FA6D7DAF073}" type="slidenum">
              <a:rPr lang="en-GB" smtClean="0"/>
              <a:t>‹#›</a:t>
            </a:fld>
            <a:endParaRPr lang="en-GB"/>
          </a:p>
        </p:txBody>
      </p:sp>
    </p:spTree>
    <p:extLst>
      <p:ext uri="{BB962C8B-B14F-4D97-AF65-F5344CB8AC3E}">
        <p14:creationId xmlns:p14="http://schemas.microsoft.com/office/powerpoint/2010/main" val="2991687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18612B7-AE6F-42BE-97B1-360CCB2BCEAA}"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3776451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8612B7-AE6F-42BE-97B1-360CCB2BCEAA}"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482954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8612B7-AE6F-42BE-97B1-360CCB2BCEAA}"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1640174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77B425C-4B88-4CC2-906E-4F3F58B39F40}"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16348509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7B425C-4B88-4CC2-906E-4F3F58B39F40}"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3449823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7B425C-4B88-4CC2-906E-4F3F58B39F40}"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21940839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77B425C-4B88-4CC2-906E-4F3F58B39F40}" type="datetimeFigureOut">
              <a:rPr lang="en-GB" smtClean="0"/>
              <a:t>20/11/15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4042313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77B425C-4B88-4CC2-906E-4F3F58B39F40}" type="datetimeFigureOut">
              <a:rPr lang="en-GB" smtClean="0"/>
              <a:t>20/11/15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3895204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77B425C-4B88-4CC2-906E-4F3F58B39F40}" type="datetimeFigureOut">
              <a:rPr lang="en-GB" smtClean="0"/>
              <a:t>20/11/15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942483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7B425C-4B88-4CC2-906E-4F3F58B39F40}" type="datetimeFigureOut">
              <a:rPr lang="en-GB" smtClean="0"/>
              <a:t>20/11/15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2337056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B425C-4B88-4CC2-906E-4F3F58B39F40}" type="datetimeFigureOut">
              <a:rPr lang="en-GB" smtClean="0"/>
              <a:t>20/11/15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2774088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8612B7-AE6F-42BE-97B1-360CCB2BCEAA}"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6945076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7B425C-4B88-4CC2-906E-4F3F58B39F40}" type="datetimeFigureOut">
              <a:rPr lang="en-GB" smtClean="0"/>
              <a:t>20/11/15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2962358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7B425C-4B88-4CC2-906E-4F3F58B39F40}"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1386312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7B425C-4B88-4CC2-906E-4F3F58B39F40}"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8EFFD-A7E3-4708-A955-F4F681ABB099}" type="slidenum">
              <a:rPr lang="en-GB" smtClean="0"/>
              <a:t>‹#›</a:t>
            </a:fld>
            <a:endParaRPr lang="en-GB"/>
          </a:p>
        </p:txBody>
      </p:sp>
    </p:spTree>
    <p:extLst>
      <p:ext uri="{BB962C8B-B14F-4D97-AF65-F5344CB8AC3E}">
        <p14:creationId xmlns:p14="http://schemas.microsoft.com/office/powerpoint/2010/main" val="40817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8612B7-AE6F-42BE-97B1-360CCB2BCEAA}" type="datetimeFigureOut">
              <a:rPr lang="en-GB" smtClean="0"/>
              <a:t>20/11/15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297431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8612B7-AE6F-42BE-97B1-360CCB2BCEAA}" type="datetimeFigureOut">
              <a:rPr lang="en-GB" smtClean="0"/>
              <a:t>20/11/15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62444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8612B7-AE6F-42BE-97B1-360CCB2BCEAA}" type="datetimeFigureOut">
              <a:rPr lang="en-GB" smtClean="0"/>
              <a:t>20/11/15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4259104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18612B7-AE6F-42BE-97B1-360CCB2BCEAA}" type="datetimeFigureOut">
              <a:rPr lang="en-GB" smtClean="0"/>
              <a:t>20/11/15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366711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8612B7-AE6F-42BE-97B1-360CCB2BCEAA}" type="datetimeFigureOut">
              <a:rPr lang="en-GB" smtClean="0"/>
              <a:t>20/11/15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201888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612B7-AE6F-42BE-97B1-360CCB2BCEAA}" type="datetimeFigureOut">
              <a:rPr lang="en-GB" smtClean="0"/>
              <a:t>20/11/15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1683016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612B7-AE6F-42BE-97B1-360CCB2BCEAA}" type="datetimeFigureOut">
              <a:rPr lang="en-GB" smtClean="0"/>
              <a:t>20/11/15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59768-A5E8-4E27-96B8-2FEFFFE281B0}" type="slidenum">
              <a:rPr lang="en-GB" smtClean="0"/>
              <a:t>‹#›</a:t>
            </a:fld>
            <a:endParaRPr lang="en-GB"/>
          </a:p>
        </p:txBody>
      </p:sp>
    </p:spTree>
    <p:extLst>
      <p:ext uri="{BB962C8B-B14F-4D97-AF65-F5344CB8AC3E}">
        <p14:creationId xmlns:p14="http://schemas.microsoft.com/office/powerpoint/2010/main" val="30878622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8612B7-AE6F-42BE-97B1-360CCB2BCEAA}" type="datetimeFigureOut">
              <a:rPr lang="en-GB" smtClean="0"/>
              <a:t>20/11/15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59768-A5E8-4E27-96B8-2FEFFFE281B0}" type="slidenum">
              <a:rPr lang="en-GB" smtClean="0"/>
              <a:t>‹#›</a:t>
            </a:fld>
            <a:endParaRPr lang="en-GB"/>
          </a:p>
        </p:txBody>
      </p:sp>
    </p:spTree>
    <p:extLst>
      <p:ext uri="{BB962C8B-B14F-4D97-AF65-F5344CB8AC3E}">
        <p14:creationId xmlns:p14="http://schemas.microsoft.com/office/powerpoint/2010/main" val="63035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B425C-4B88-4CC2-906E-4F3F58B39F40}" type="datetimeFigureOut">
              <a:rPr lang="en-GB" smtClean="0"/>
              <a:t>20/11/15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8EFFD-A7E3-4708-A955-F4F681ABB099}" type="slidenum">
              <a:rPr lang="en-GB" smtClean="0"/>
              <a:t>‹#›</a:t>
            </a:fld>
            <a:endParaRPr lang="en-GB"/>
          </a:p>
        </p:txBody>
      </p:sp>
    </p:spTree>
    <p:extLst>
      <p:ext uri="{BB962C8B-B14F-4D97-AF65-F5344CB8AC3E}">
        <p14:creationId xmlns:p14="http://schemas.microsoft.com/office/powerpoint/2010/main" val="6617026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oxforddictionaries.com/definition/english/witness%23witness__9" TargetMode="External"/><Relationship Id="rId4" Type="http://schemas.openxmlformats.org/officeDocument/2006/relationships/hyperlink" Target="http://www.oxforddictionaries.com/definition/english/challenge%23challenge__19" TargetMode="External"/><Relationship Id="rId5" Type="http://schemas.openxmlformats.org/officeDocument/2006/relationships/hyperlink" Target="http://www.oxforddictionaries.com/definition/english/aggressively%23aggressively__2" TargetMode="External"/><Relationship Id="rId6" Type="http://schemas.openxmlformats.org/officeDocument/2006/relationships/hyperlink" Target="http://www.oxforddictionaries.com/definition/english/breakfast%23breakfast__2" TargetMode="External"/><Relationship Id="rId7"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http://www.oxforddictionaries.com/definition/english/question%23question__1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00808"/>
            <a:ext cx="7772400" cy="1470025"/>
          </a:xfrm>
        </p:spPr>
        <p:txBody>
          <a:bodyPr>
            <a:normAutofit fontScale="90000"/>
          </a:bodyPr>
          <a:lstStyle/>
          <a:p>
            <a:r>
              <a:rPr lang="en-GB" sz="6000" dirty="0" smtClean="0"/>
              <a:t>CROSS EXAMINATION</a:t>
            </a:r>
            <a:br>
              <a:rPr lang="en-GB" sz="6000" dirty="0" smtClean="0"/>
            </a:br>
            <a:r>
              <a:rPr lang="en-GB" sz="6000" dirty="0" smtClean="0"/>
              <a:t>HINTS AND TIPS</a:t>
            </a:r>
            <a:br>
              <a:rPr lang="en-GB" sz="6000" dirty="0" smtClean="0"/>
            </a:br>
            <a:r>
              <a:rPr lang="en-GB" dirty="0"/>
              <a:t/>
            </a:r>
            <a:br>
              <a:rPr lang="en-GB" dirty="0"/>
            </a:br>
            <a:r>
              <a:rPr lang="en-GB" dirty="0" smtClean="0"/>
              <a:t>Frances Heaton QC</a:t>
            </a:r>
            <a:br>
              <a:rPr lang="en-GB" dirty="0" smtClean="0"/>
            </a:br>
            <a:r>
              <a:rPr lang="en-GB" dirty="0" smtClean="0"/>
              <a:t> </a:t>
            </a:r>
            <a:endParaRPr lang="en-GB" dirty="0"/>
          </a:p>
        </p:txBody>
      </p:sp>
      <p:sp>
        <p:nvSpPr>
          <p:cNvPr id="3" name="Subtitle 2"/>
          <p:cNvSpPr>
            <a:spLocks noGrp="1"/>
          </p:cNvSpPr>
          <p:nvPr>
            <p:ph type="subTitle" idx="1"/>
          </p:nvPr>
        </p:nvSpPr>
        <p:spPr/>
        <p:txBody>
          <a:bodyPr/>
          <a:lstStyle/>
          <a:p>
            <a:r>
              <a:rPr lang="en-GB" dirty="0" smtClean="0"/>
              <a:t>NOVEMBER 2015 </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0582" y="4653136"/>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80538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Content Placeholder 11"/>
          <p:cNvPicPr>
            <a:picLocks noGrp="1" noChangeAspect="1"/>
          </p:cNvPicPr>
          <p:nvPr>
            <p:ph idx="1"/>
          </p:nvPr>
        </p:nvPicPr>
        <p:blipFill>
          <a:blip r:embed="rId3"/>
          <a:srcRect l="-20593" r="-20593"/>
          <a:stretch>
            <a:fillRect/>
          </a:stretch>
        </p:blipFill>
        <p:spPr>
          <a:xfrm>
            <a:off x="467544" y="1340768"/>
            <a:ext cx="8229600" cy="4536504"/>
          </a:xfrm>
        </p:spPr>
      </p:pic>
      <p:sp>
        <p:nvSpPr>
          <p:cNvPr id="13" name="TextBox 12"/>
          <p:cNvSpPr txBox="1"/>
          <p:nvPr/>
        </p:nvSpPr>
        <p:spPr>
          <a:xfrm>
            <a:off x="1004467" y="764704"/>
            <a:ext cx="7095925" cy="369332"/>
          </a:xfrm>
          <a:prstGeom prst="rect">
            <a:avLst/>
          </a:prstGeom>
          <a:noFill/>
        </p:spPr>
        <p:txBody>
          <a:bodyPr wrap="square" rtlCol="0">
            <a:spAutoFit/>
          </a:bodyPr>
          <a:lstStyle/>
          <a:p>
            <a:pPr algn="ctr"/>
            <a:r>
              <a:rPr lang="en-US" dirty="0" smtClean="0"/>
              <a:t>OBJECTION THE APPLICANT IS ATTEMPTING TO LEAD THE WITNESS </a:t>
            </a:r>
            <a:endParaRPr lang="en-US" dirty="0"/>
          </a:p>
        </p:txBody>
      </p:sp>
      <p:sp>
        <p:nvSpPr>
          <p:cNvPr id="15" name="TextBox 14"/>
          <p:cNvSpPr txBox="1"/>
          <p:nvPr/>
        </p:nvSpPr>
        <p:spPr>
          <a:xfrm>
            <a:off x="1979712" y="5517232"/>
            <a:ext cx="5112568" cy="585356"/>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272682937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Content Placeholder 14"/>
          <p:cNvSpPr>
            <a:spLocks noGrp="1"/>
          </p:cNvSpPr>
          <p:nvPr>
            <p:ph idx="1"/>
          </p:nvPr>
        </p:nvSpPr>
        <p:spPr/>
        <p:txBody>
          <a:bodyPr>
            <a:normAutofit fontScale="92500" lnSpcReduction="10000"/>
          </a:bodyPr>
          <a:lstStyle/>
          <a:p>
            <a:pPr>
              <a:buFont typeface="Arial"/>
              <a:buChar char="•"/>
            </a:pPr>
            <a:r>
              <a:rPr lang="en-US" dirty="0" smtClean="0"/>
              <a:t>Tell the judge the story</a:t>
            </a:r>
          </a:p>
          <a:p>
            <a:pPr>
              <a:buFont typeface="Arial"/>
              <a:buChar char="•"/>
            </a:pPr>
            <a:r>
              <a:rPr lang="en-US" dirty="0" smtClean="0"/>
              <a:t>If you </a:t>
            </a:r>
            <a:r>
              <a:rPr lang="en-US" dirty="0" err="1" smtClean="0"/>
              <a:t>didn</a:t>
            </a:r>
            <a:r>
              <a:rPr lang="fr-FR" dirty="0" smtClean="0"/>
              <a:t>’</a:t>
            </a:r>
            <a:r>
              <a:rPr lang="en-US" dirty="0" smtClean="0"/>
              <a:t>t hear the question or don</a:t>
            </a:r>
            <a:r>
              <a:rPr lang="fr-FR" dirty="0" smtClean="0"/>
              <a:t>’</a:t>
            </a:r>
            <a:r>
              <a:rPr lang="en-US" dirty="0" smtClean="0"/>
              <a:t>t understand it – say so</a:t>
            </a:r>
          </a:p>
          <a:p>
            <a:pPr>
              <a:buFont typeface="Arial"/>
              <a:buChar char="•"/>
            </a:pPr>
            <a:r>
              <a:rPr lang="en-US" dirty="0" smtClean="0"/>
              <a:t>Remember you are not on trial </a:t>
            </a:r>
          </a:p>
          <a:p>
            <a:pPr>
              <a:buFont typeface="Arial"/>
              <a:buChar char="•"/>
            </a:pPr>
            <a:r>
              <a:rPr lang="en-US" dirty="0" smtClean="0"/>
              <a:t>If you don’t know the answer – say so </a:t>
            </a:r>
          </a:p>
          <a:p>
            <a:pPr>
              <a:buFont typeface="Arial"/>
              <a:buChar char="•"/>
            </a:pPr>
            <a:r>
              <a:rPr lang="en-US" dirty="0" smtClean="0"/>
              <a:t>Give the positives as well as the negatives</a:t>
            </a:r>
          </a:p>
          <a:p>
            <a:pPr>
              <a:buFont typeface="Arial"/>
              <a:buChar char="•"/>
            </a:pPr>
            <a:r>
              <a:rPr lang="en-US" dirty="0"/>
              <a:t>N</a:t>
            </a:r>
            <a:r>
              <a:rPr lang="en-US" dirty="0" smtClean="0"/>
              <a:t>ot finished your answer - say so</a:t>
            </a:r>
          </a:p>
          <a:p>
            <a:pPr>
              <a:buFont typeface="Arial"/>
              <a:buChar char="•"/>
            </a:pPr>
            <a:r>
              <a:rPr lang="en-US" dirty="0" smtClean="0"/>
              <a:t>If you want to look something up in the bundle – ask for a minute to do so, or a reference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97510016"/>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
                                        <p:tgtEl>
                                          <p:spTgt spid="15">
                                            <p:txEl>
                                              <p:pRg st="0" end="0"/>
                                            </p:txEl>
                                          </p:spTgt>
                                        </p:tgtEl>
                                      </p:cBhvr>
                                    </p:animEffect>
                                    <p:anim calcmode="lin" valueType="num">
                                      <p:cBhvr>
                                        <p:cTn id="8" dur="4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15">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5">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5">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grpId="0" nodeType="clickEffect">
                                  <p:stCondLst>
                                    <p:cond delay="0"/>
                                  </p:stCondLst>
                                  <p:childTnLst>
                                    <p:set>
                                      <p:cBhvr>
                                        <p:cTn id="15" dur="1" fill="hold">
                                          <p:stCondLst>
                                            <p:cond delay="0"/>
                                          </p:stCondLst>
                                        </p:cTn>
                                        <p:tgtEl>
                                          <p:spTgt spid="15">
                                            <p:txEl>
                                              <p:pRg st="1" end="1"/>
                                            </p:txEl>
                                          </p:spTgt>
                                        </p:tgtEl>
                                        <p:attrNameLst>
                                          <p:attrName>style.visibility</p:attrName>
                                        </p:attrNameLst>
                                      </p:cBhvr>
                                      <p:to>
                                        <p:strVal val="visible"/>
                                      </p:to>
                                    </p:set>
                                    <p:animEffect transition="in" filter="fade">
                                      <p:cBhvr>
                                        <p:cTn id="16" dur="100"/>
                                        <p:tgtEl>
                                          <p:spTgt spid="15">
                                            <p:txEl>
                                              <p:pRg st="1" end="1"/>
                                            </p:txEl>
                                          </p:spTgt>
                                        </p:tgtEl>
                                      </p:cBhvr>
                                    </p:animEffect>
                                    <p:anim calcmode="lin" valueType="num">
                                      <p:cBhvr>
                                        <p:cTn id="17" dur="4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15">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15">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15">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grpId="0" nodeType="clickEffect">
                                  <p:stCondLst>
                                    <p:cond delay="0"/>
                                  </p:stCondLst>
                                  <p:childTnLst>
                                    <p:set>
                                      <p:cBhvr>
                                        <p:cTn id="24" dur="1" fill="hold">
                                          <p:stCondLst>
                                            <p:cond delay="0"/>
                                          </p:stCondLst>
                                        </p:cTn>
                                        <p:tgtEl>
                                          <p:spTgt spid="15">
                                            <p:txEl>
                                              <p:pRg st="2" end="2"/>
                                            </p:txEl>
                                          </p:spTgt>
                                        </p:tgtEl>
                                        <p:attrNameLst>
                                          <p:attrName>style.visibility</p:attrName>
                                        </p:attrNameLst>
                                      </p:cBhvr>
                                      <p:to>
                                        <p:strVal val="visible"/>
                                      </p:to>
                                    </p:set>
                                    <p:animEffect transition="in" filter="fade">
                                      <p:cBhvr>
                                        <p:cTn id="25" dur="100"/>
                                        <p:tgtEl>
                                          <p:spTgt spid="15">
                                            <p:txEl>
                                              <p:pRg st="2" end="2"/>
                                            </p:txEl>
                                          </p:spTgt>
                                        </p:tgtEl>
                                      </p:cBhvr>
                                    </p:animEffect>
                                    <p:anim calcmode="lin" valueType="num">
                                      <p:cBhvr>
                                        <p:cTn id="26" dur="4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15">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15">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15">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15">
                                            <p:txEl>
                                              <p:pRg st="3" end="3"/>
                                            </p:txEl>
                                          </p:spTgt>
                                        </p:tgtEl>
                                        <p:attrNameLst>
                                          <p:attrName>style.visibility</p:attrName>
                                        </p:attrNameLst>
                                      </p:cBhvr>
                                      <p:to>
                                        <p:strVal val="visible"/>
                                      </p:to>
                                    </p:set>
                                    <p:animEffect transition="in" filter="fade">
                                      <p:cBhvr>
                                        <p:cTn id="34" dur="100"/>
                                        <p:tgtEl>
                                          <p:spTgt spid="15">
                                            <p:txEl>
                                              <p:pRg st="3" end="3"/>
                                            </p:txEl>
                                          </p:spTgt>
                                        </p:tgtEl>
                                      </p:cBhvr>
                                    </p:animEffect>
                                    <p:anim calcmode="lin" valueType="num">
                                      <p:cBhvr>
                                        <p:cTn id="35" dur="4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15">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1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1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15">
                                            <p:txEl>
                                              <p:pRg st="4" end="4"/>
                                            </p:txEl>
                                          </p:spTgt>
                                        </p:tgtEl>
                                        <p:attrNameLst>
                                          <p:attrName>style.visibility</p:attrName>
                                        </p:attrNameLst>
                                      </p:cBhvr>
                                      <p:to>
                                        <p:strVal val="visible"/>
                                      </p:to>
                                    </p:set>
                                    <p:animEffect transition="in" filter="fade">
                                      <p:cBhvr>
                                        <p:cTn id="43" dur="100"/>
                                        <p:tgtEl>
                                          <p:spTgt spid="15">
                                            <p:txEl>
                                              <p:pRg st="4" end="4"/>
                                            </p:txEl>
                                          </p:spTgt>
                                        </p:tgtEl>
                                      </p:cBhvr>
                                    </p:animEffect>
                                    <p:anim calcmode="lin" valueType="num">
                                      <p:cBhvr>
                                        <p:cTn id="44" dur="400" fill="hold"/>
                                        <p:tgtEl>
                                          <p:spTgt spid="15">
                                            <p:txEl>
                                              <p:pRg st="4" end="4"/>
                                            </p:txEl>
                                          </p:spTgt>
                                        </p:tgtEl>
                                        <p:attrNameLst>
                                          <p:attrName>ppt_x</p:attrName>
                                        </p:attrNameLst>
                                      </p:cBhvr>
                                      <p:tavLst>
                                        <p:tav tm="0">
                                          <p:val>
                                            <p:strVal val="#ppt_x"/>
                                          </p:val>
                                        </p:tav>
                                        <p:tav tm="100000">
                                          <p:val>
                                            <p:strVal val="#ppt_x"/>
                                          </p:val>
                                        </p:tav>
                                      </p:tavLst>
                                    </p:anim>
                                    <p:anim calcmode="lin" valueType="num">
                                      <p:cBhvr>
                                        <p:cTn id="45" dur="400" fill="hold"/>
                                        <p:tgtEl>
                                          <p:spTgt spid="15">
                                            <p:txEl>
                                              <p:pRg st="4" end="4"/>
                                            </p:txEl>
                                          </p:spTgt>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15">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15">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3" presetClass="entr" presetSubtype="0" fill="hold" grpId="0" nodeType="clickEffect">
                                  <p:stCondLst>
                                    <p:cond delay="0"/>
                                  </p:stCondLst>
                                  <p:childTnLst>
                                    <p:set>
                                      <p:cBhvr>
                                        <p:cTn id="51" dur="1" fill="hold">
                                          <p:stCondLst>
                                            <p:cond delay="0"/>
                                          </p:stCondLst>
                                        </p:cTn>
                                        <p:tgtEl>
                                          <p:spTgt spid="15">
                                            <p:txEl>
                                              <p:pRg st="5" end="5"/>
                                            </p:txEl>
                                          </p:spTgt>
                                        </p:tgtEl>
                                        <p:attrNameLst>
                                          <p:attrName>style.visibility</p:attrName>
                                        </p:attrNameLst>
                                      </p:cBhvr>
                                      <p:to>
                                        <p:strVal val="visible"/>
                                      </p:to>
                                    </p:set>
                                    <p:animEffect transition="in" filter="fade">
                                      <p:cBhvr>
                                        <p:cTn id="52" dur="100"/>
                                        <p:tgtEl>
                                          <p:spTgt spid="15">
                                            <p:txEl>
                                              <p:pRg st="5" end="5"/>
                                            </p:txEl>
                                          </p:spTgt>
                                        </p:tgtEl>
                                      </p:cBhvr>
                                    </p:animEffect>
                                    <p:anim calcmode="lin" valueType="num">
                                      <p:cBhvr>
                                        <p:cTn id="53" dur="4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54" dur="400" fill="hold"/>
                                        <p:tgtEl>
                                          <p:spTgt spid="15">
                                            <p:txEl>
                                              <p:pRg st="5" end="5"/>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15">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15">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3" presetClass="entr" presetSubtype="0" fill="hold" grpId="0" nodeType="clickEffect">
                                  <p:stCondLst>
                                    <p:cond delay="0"/>
                                  </p:stCondLst>
                                  <p:childTnLst>
                                    <p:set>
                                      <p:cBhvr>
                                        <p:cTn id="60" dur="1" fill="hold">
                                          <p:stCondLst>
                                            <p:cond delay="0"/>
                                          </p:stCondLst>
                                        </p:cTn>
                                        <p:tgtEl>
                                          <p:spTgt spid="15">
                                            <p:txEl>
                                              <p:pRg st="6" end="6"/>
                                            </p:txEl>
                                          </p:spTgt>
                                        </p:tgtEl>
                                        <p:attrNameLst>
                                          <p:attrName>style.visibility</p:attrName>
                                        </p:attrNameLst>
                                      </p:cBhvr>
                                      <p:to>
                                        <p:strVal val="visible"/>
                                      </p:to>
                                    </p:set>
                                    <p:animEffect transition="in" filter="fade">
                                      <p:cBhvr>
                                        <p:cTn id="61" dur="100"/>
                                        <p:tgtEl>
                                          <p:spTgt spid="15">
                                            <p:txEl>
                                              <p:pRg st="6" end="6"/>
                                            </p:txEl>
                                          </p:spTgt>
                                        </p:tgtEl>
                                      </p:cBhvr>
                                    </p:animEffect>
                                    <p:anim calcmode="lin" valueType="num">
                                      <p:cBhvr>
                                        <p:cTn id="62" dur="400" fill="hold"/>
                                        <p:tgtEl>
                                          <p:spTgt spid="15">
                                            <p:txEl>
                                              <p:pRg st="6" end="6"/>
                                            </p:txEl>
                                          </p:spTgt>
                                        </p:tgtEl>
                                        <p:attrNameLst>
                                          <p:attrName>ppt_x</p:attrName>
                                        </p:attrNameLst>
                                      </p:cBhvr>
                                      <p:tavLst>
                                        <p:tav tm="0">
                                          <p:val>
                                            <p:strVal val="#ppt_x"/>
                                          </p:val>
                                        </p:tav>
                                        <p:tav tm="100000">
                                          <p:val>
                                            <p:strVal val="#ppt_x"/>
                                          </p:val>
                                        </p:tav>
                                      </p:tavLst>
                                    </p:anim>
                                    <p:anim calcmode="lin" valueType="num">
                                      <p:cBhvr>
                                        <p:cTn id="63" dur="400" fill="hold"/>
                                        <p:tgtEl>
                                          <p:spTgt spid="15">
                                            <p:txEl>
                                              <p:pRg st="6" end="6"/>
                                            </p:txEl>
                                          </p:spTgt>
                                        </p:tgtEl>
                                        <p:attrNameLst>
                                          <p:attrName>ppt_y</p:attrName>
                                        </p:attrNameLst>
                                      </p:cBhvr>
                                      <p:tavLst>
                                        <p:tav tm="0">
                                          <p:val>
                                            <p:strVal val="#ppt_y+0.31"/>
                                          </p:val>
                                        </p:tav>
                                        <p:tav tm="100000">
                                          <p:val>
                                            <p:strVal val="#ppt_y+0.31"/>
                                          </p:val>
                                        </p:tav>
                                      </p:tavLst>
                                    </p:anim>
                                    <p:anim calcmode="lin" valueType="num">
                                      <p:cBhvr>
                                        <p:cTn id="64" dur="600" decel="50000" fill="hold">
                                          <p:stCondLst>
                                            <p:cond delay="400"/>
                                          </p:stCondLst>
                                        </p:cTn>
                                        <p:tgtEl>
                                          <p:spTgt spid="15">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5" dur="600" decel="50000" fill="hold">
                                          <p:stCondLst>
                                            <p:cond delay="400"/>
                                          </p:stCondLst>
                                        </p:cTn>
                                        <p:tgtEl>
                                          <p:spTgt spid="15">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rcRect l="-62069" r="-62069"/>
          <a:stretch>
            <a:fillRect/>
          </a:stretch>
        </p:blipFill>
        <p:spPr>
          <a:xfrm>
            <a:off x="467544" y="548680"/>
            <a:ext cx="8229600" cy="5472608"/>
          </a:xfr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57951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there’s more</a:t>
            </a:r>
            <a:endParaRPr lang="en-US" dirty="0"/>
          </a:p>
        </p:txBody>
      </p:sp>
      <p:sp>
        <p:nvSpPr>
          <p:cNvPr id="3" name="Content Placeholder 2"/>
          <p:cNvSpPr>
            <a:spLocks noGrp="1"/>
          </p:cNvSpPr>
          <p:nvPr>
            <p:ph idx="1"/>
          </p:nvPr>
        </p:nvSpPr>
        <p:spPr/>
        <p:txBody>
          <a:bodyPr/>
          <a:lstStyle/>
          <a:p>
            <a:r>
              <a:rPr lang="en-US" dirty="0" smtClean="0"/>
              <a:t>Don’t second guess </a:t>
            </a:r>
          </a:p>
          <a:p>
            <a:r>
              <a:rPr lang="en-US" dirty="0" smtClean="0"/>
              <a:t>Don</a:t>
            </a:r>
            <a:r>
              <a:rPr lang="fr-FR" dirty="0" smtClean="0"/>
              <a:t>’</a:t>
            </a:r>
            <a:r>
              <a:rPr lang="en-US" dirty="0" smtClean="0"/>
              <a:t>t forget you can go back to a previous point</a:t>
            </a:r>
          </a:p>
          <a:p>
            <a:r>
              <a:rPr lang="en-US" dirty="0" smtClean="0"/>
              <a:t>Don’t be </a:t>
            </a:r>
            <a:r>
              <a:rPr lang="en-US" dirty="0" err="1" smtClean="0"/>
              <a:t>pressurised</a:t>
            </a:r>
            <a:r>
              <a:rPr lang="en-US" dirty="0" smtClean="0"/>
              <a:t> answer ‘yes’ or ‘no’ UNLESS that is the answer</a:t>
            </a:r>
          </a:p>
          <a:p>
            <a:r>
              <a:rPr lang="en-US" dirty="0" smtClean="0"/>
              <a:t>Don</a:t>
            </a:r>
            <a:r>
              <a:rPr lang="fr-FR" dirty="0" smtClean="0"/>
              <a:t>’</a:t>
            </a:r>
            <a:r>
              <a:rPr lang="en-US" dirty="0" smtClean="0"/>
              <a:t>t ignore the judge – watch and listen</a:t>
            </a:r>
          </a:p>
          <a:p>
            <a:r>
              <a:rPr lang="en-US" dirty="0" smtClean="0"/>
              <a:t>Don</a:t>
            </a:r>
            <a:r>
              <a:rPr lang="fr-FR" dirty="0" smtClean="0"/>
              <a:t>’</a:t>
            </a:r>
            <a:r>
              <a:rPr lang="en-US" dirty="0" smtClean="0"/>
              <a:t>t forget YOU are giving evidence </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138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1"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1"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1"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1"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rcRect t="9233" b="9233"/>
          <a:stretch>
            <a:fillRect/>
          </a:stretch>
        </p:blipFill>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1875" y="5877272"/>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12595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KEEP CALM WE NEED YOU!</a:t>
            </a:r>
            <a:endParaRPr lang="en-US" dirty="0"/>
          </a:p>
        </p:txBody>
      </p:sp>
      <p:pic>
        <p:nvPicPr>
          <p:cNvPr id="6" name="Content Placeholder 5"/>
          <p:cNvPicPr>
            <a:picLocks noGrp="1" noChangeAspect="1"/>
          </p:cNvPicPr>
          <p:nvPr>
            <p:ph idx="1"/>
          </p:nvPr>
        </p:nvPicPr>
        <p:blipFill>
          <a:blip r:embed="rId2"/>
          <a:srcRect l="-36067" r="-36067"/>
          <a:stretch>
            <a:fillRect/>
          </a:stretch>
        </p:blipFill>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61178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a:t>
            </a:r>
            <a:endParaRPr lang="en-US" dirty="0"/>
          </a:p>
        </p:txBody>
      </p:sp>
      <p:sp>
        <p:nvSpPr>
          <p:cNvPr id="3" name="Content Placeholder 2"/>
          <p:cNvSpPr>
            <a:spLocks noGrp="1"/>
          </p:cNvSpPr>
          <p:nvPr>
            <p:ph idx="1"/>
          </p:nvPr>
        </p:nvSpPr>
        <p:spPr/>
        <p:txBody>
          <a:bodyPr/>
          <a:lstStyle/>
          <a:p>
            <a:r>
              <a:rPr lang="en-US" dirty="0" smtClean="0"/>
              <a:t>Ask for feedback</a:t>
            </a:r>
          </a:p>
          <a:p>
            <a:r>
              <a:rPr lang="en-US" dirty="0" smtClean="0"/>
              <a:t>Give feedback</a:t>
            </a:r>
          </a:p>
          <a:p>
            <a:r>
              <a:rPr lang="en-US" dirty="0" smtClean="0"/>
              <a:t>Listen to the judgment </a:t>
            </a:r>
          </a:p>
          <a:p>
            <a:r>
              <a:rPr lang="en-US" dirty="0" smtClean="0"/>
              <a:t>Share your experience – good and bad</a:t>
            </a:r>
          </a:p>
          <a:p>
            <a:r>
              <a:rPr lang="en-US" dirty="0" smtClean="0"/>
              <a:t>Learn </a:t>
            </a:r>
          </a:p>
          <a:p>
            <a:pPr marL="0" indent="0">
              <a:buNone/>
            </a:pP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6985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grpId="1"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grpId="1"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p:cTn id="43"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grpId="1"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p:cTn id="55"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19672" y="962968"/>
            <a:ext cx="5184576" cy="4842296"/>
          </a:xfrm>
          <a:prstGeom prst="rect">
            <a:avLst/>
          </a:prstGeom>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91314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a:t>
            </a:r>
            <a:endParaRPr lang="en-GB" dirty="0"/>
          </a:p>
        </p:txBody>
      </p:sp>
      <p:sp>
        <p:nvSpPr>
          <p:cNvPr id="3" name="Content Placeholder 2"/>
          <p:cNvSpPr>
            <a:spLocks noGrp="1"/>
          </p:cNvSpPr>
          <p:nvPr>
            <p:ph idx="1"/>
          </p:nvPr>
        </p:nvSpPr>
        <p:spPr/>
        <p:txBody>
          <a:bodyPr>
            <a:normAutofit/>
          </a:bodyPr>
          <a:lstStyle/>
          <a:p>
            <a:pPr marL="0" indent="0">
              <a:buNone/>
            </a:pPr>
            <a:endParaRPr lang="en-US" dirty="0"/>
          </a:p>
          <a:p>
            <a:r>
              <a:rPr lang="en-US" dirty="0">
                <a:solidFill>
                  <a:schemeClr val="tx1">
                    <a:lumMod val="95000"/>
                    <a:lumOff val="5000"/>
                  </a:schemeClr>
                </a:solidFill>
                <a:hlinkClick r:id="rId2"/>
              </a:rPr>
              <a:t>Question (a </a:t>
            </a:r>
            <a:r>
              <a:rPr lang="en-US" dirty="0">
                <a:solidFill>
                  <a:schemeClr val="tx1">
                    <a:lumMod val="95000"/>
                    <a:lumOff val="5000"/>
                  </a:schemeClr>
                </a:solidFill>
                <a:hlinkClick r:id="rId3"/>
              </a:rPr>
              <a:t>witness called by the other party) in a court of law to </a:t>
            </a:r>
            <a:r>
              <a:rPr lang="en-US" dirty="0">
                <a:solidFill>
                  <a:schemeClr val="tx1">
                    <a:lumMod val="95000"/>
                    <a:lumOff val="5000"/>
                  </a:schemeClr>
                </a:solidFill>
                <a:hlinkClick r:id="rId4"/>
              </a:rPr>
              <a:t>challenge or extend </a:t>
            </a:r>
            <a:r>
              <a:rPr lang="en-US" dirty="0">
                <a:solidFill>
                  <a:schemeClr val="tx1">
                    <a:lumMod val="95000"/>
                    <a:lumOff val="5000"/>
                  </a:schemeClr>
                </a:solidFill>
              </a:rPr>
              <a:t>testimony already </a:t>
            </a:r>
            <a:r>
              <a:rPr lang="en-US" dirty="0" smtClean="0">
                <a:solidFill>
                  <a:schemeClr val="tx1">
                    <a:lumMod val="95000"/>
                    <a:lumOff val="5000"/>
                  </a:schemeClr>
                </a:solidFill>
              </a:rPr>
              <a:t>given</a:t>
            </a:r>
            <a:endParaRPr lang="en-US" dirty="0">
              <a:solidFill>
                <a:schemeClr val="tx1">
                  <a:lumMod val="95000"/>
                  <a:lumOff val="5000"/>
                </a:schemeClr>
              </a:solidFill>
            </a:endParaRPr>
          </a:p>
          <a:p>
            <a:r>
              <a:rPr lang="en-US" dirty="0">
                <a:solidFill>
                  <a:schemeClr val="tx1">
                    <a:lumMod val="95000"/>
                    <a:lumOff val="5000"/>
                  </a:schemeClr>
                </a:solidFill>
                <a:hlinkClick r:id="rId2"/>
              </a:rPr>
              <a:t>Question (someone) </a:t>
            </a:r>
            <a:r>
              <a:rPr lang="en-US" dirty="0">
                <a:solidFill>
                  <a:schemeClr val="tx1">
                    <a:lumMod val="95000"/>
                    <a:lumOff val="5000"/>
                  </a:schemeClr>
                </a:solidFill>
                <a:hlinkClick r:id="rId5"/>
              </a:rPr>
              <a:t>aggressively or in great </a:t>
            </a:r>
            <a:r>
              <a:rPr lang="en-US" dirty="0" smtClean="0">
                <a:solidFill>
                  <a:schemeClr val="tx1">
                    <a:lumMod val="95000"/>
                    <a:lumOff val="5000"/>
                  </a:schemeClr>
                </a:solidFill>
                <a:hlinkClick r:id="rId5"/>
              </a:rPr>
              <a:t>detail</a:t>
            </a:r>
            <a:endParaRPr lang="en-US" dirty="0">
              <a:solidFill>
                <a:schemeClr val="tx1">
                  <a:lumMod val="95000"/>
                  <a:lumOff val="5000"/>
                </a:schemeClr>
              </a:solidFill>
              <a:hlinkClick r:id="rId5"/>
            </a:endParaRPr>
          </a:p>
          <a:p>
            <a:r>
              <a:rPr lang="en-US" i="1" dirty="0">
                <a:solidFill>
                  <a:schemeClr val="tx1">
                    <a:lumMod val="95000"/>
                    <a:lumOff val="5000"/>
                  </a:schemeClr>
                </a:solidFill>
              </a:rPr>
              <a:t>I was cross-examined over the </a:t>
            </a:r>
            <a:r>
              <a:rPr lang="en-US" i="1" dirty="0">
                <a:solidFill>
                  <a:schemeClr val="tx1">
                    <a:lumMod val="95000"/>
                    <a:lumOff val="5000"/>
                  </a:schemeClr>
                </a:solidFill>
                <a:hlinkClick r:id="rId6"/>
              </a:rPr>
              <a:t>breakfast table</a:t>
            </a:r>
            <a:endParaRPr lang="en-US" dirty="0">
              <a:solidFill>
                <a:schemeClr val="tx1">
                  <a:lumMod val="95000"/>
                  <a:lumOff val="5000"/>
                </a:schemeClr>
              </a:solidFill>
              <a:hlinkClick r:id="rId6"/>
            </a:endParaRPr>
          </a:p>
          <a:p>
            <a:endParaRPr lang="en-GB" dirty="0" smtClean="0"/>
          </a:p>
          <a:p>
            <a:endParaRPr lang="en-GB" dirty="0"/>
          </a:p>
          <a:p>
            <a:endParaRPr lang="en-GB" dirty="0" smtClean="0"/>
          </a:p>
          <a:p>
            <a:endParaRPr lang="en-GB" dirty="0"/>
          </a:p>
          <a:p>
            <a:endParaRPr lang="en-GB" dirty="0" smtClean="0"/>
          </a:p>
          <a:p>
            <a:endParaRPr lang="en-GB" dirty="0"/>
          </a:p>
          <a:p>
            <a:pPr lvl="8"/>
            <a:endParaRPr lang="en-GB" dirty="0"/>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39144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59632" y="2276872"/>
            <a:ext cx="6849368" cy="3960440"/>
          </a:xfrm>
          <a:prstGeom prst="rect">
            <a:avLst/>
          </a:prstGeom>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22876" y="5949280"/>
            <a:ext cx="1603537" cy="728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691680" y="1052735"/>
            <a:ext cx="6120680" cy="830997"/>
          </a:xfrm>
          <a:prstGeom prst="rect">
            <a:avLst/>
          </a:prstGeom>
          <a:noFill/>
        </p:spPr>
        <p:txBody>
          <a:bodyPr wrap="square" rtlCol="0">
            <a:spAutoFit/>
          </a:bodyPr>
          <a:lstStyle/>
          <a:p>
            <a:pPr algn="ctr"/>
            <a:r>
              <a:rPr lang="en-US" sz="2400" dirty="0" smtClean="0"/>
              <a:t>FORGET YOU’RE A LAWYER, FRAN. </a:t>
            </a:r>
          </a:p>
          <a:p>
            <a:pPr algn="ctr"/>
            <a:r>
              <a:rPr lang="en-US" sz="2400" dirty="0" smtClean="0"/>
              <a:t>YOU’RE CROSS EXAMINING ME AGAIN!</a:t>
            </a:r>
            <a:endParaRPr lang="en-US" sz="2400" dirty="0"/>
          </a:p>
        </p:txBody>
      </p:sp>
      <p:sp>
        <p:nvSpPr>
          <p:cNvPr id="12" name="Rectangle 11"/>
          <p:cNvSpPr/>
          <p:nvPr/>
        </p:nvSpPr>
        <p:spPr>
          <a:xfrm>
            <a:off x="1187624" y="5805264"/>
            <a:ext cx="6120680" cy="79208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lumMod val="95000"/>
                </a:schemeClr>
              </a:solidFill>
            </a:endParaRPr>
          </a:p>
        </p:txBody>
      </p:sp>
    </p:spTree>
    <p:extLst>
      <p:ext uri="{BB962C8B-B14F-4D97-AF65-F5344CB8AC3E}">
        <p14:creationId xmlns:p14="http://schemas.microsoft.com/office/powerpoint/2010/main" val="33006462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INQUISITORIAL</a:t>
            </a:r>
            <a:endParaRPr lang="en-US" dirty="0"/>
          </a:p>
        </p:txBody>
      </p:sp>
      <p:sp>
        <p:nvSpPr>
          <p:cNvPr id="3" name="Content Placeholder 2"/>
          <p:cNvSpPr>
            <a:spLocks noGrp="1"/>
          </p:cNvSpPr>
          <p:nvPr>
            <p:ph idx="1"/>
          </p:nvPr>
        </p:nvSpPr>
        <p:spPr>
          <a:xfrm>
            <a:off x="457200" y="1412777"/>
            <a:ext cx="8229600" cy="2520280"/>
          </a:xfrm>
        </p:spPr>
        <p:txBody>
          <a:bodyPr>
            <a:normAutofit/>
          </a:bodyPr>
          <a:lstStyle/>
          <a:p>
            <a:r>
              <a:rPr lang="en-US" dirty="0" smtClean="0"/>
              <a:t>Not criminal proceedings</a:t>
            </a:r>
          </a:p>
          <a:p>
            <a:r>
              <a:rPr lang="en-US" dirty="0" smtClean="0"/>
              <a:t>Your evidence is one part of the information</a:t>
            </a:r>
          </a:p>
          <a:p>
            <a:r>
              <a:rPr lang="en-US" dirty="0" smtClean="0"/>
              <a:t>The proceedings are in the form of an inquiry</a:t>
            </a:r>
          </a:p>
          <a:p>
            <a:r>
              <a:rPr lang="en-US" dirty="0"/>
              <a:t>The judge will </a:t>
            </a:r>
            <a:r>
              <a:rPr lang="en-US" dirty="0" smtClean="0"/>
              <a:t>make the final decision</a:t>
            </a:r>
            <a:endParaRPr lang="en-US" dirty="0"/>
          </a:p>
          <a:p>
            <a:endParaRPr lang="en-US" dirty="0" smtClean="0"/>
          </a:p>
          <a:p>
            <a:endParaRPr lang="en-US" dirty="0"/>
          </a:p>
        </p:txBody>
      </p:sp>
      <p:pic>
        <p:nvPicPr>
          <p:cNvPr id="5" name="Picture 4"/>
          <p:cNvPicPr>
            <a:picLocks noChangeAspect="1"/>
          </p:cNvPicPr>
          <p:nvPr/>
        </p:nvPicPr>
        <p:blipFill>
          <a:blip r:embed="rId2"/>
          <a:stretch>
            <a:fillRect/>
          </a:stretch>
        </p:blipFill>
        <p:spPr>
          <a:xfrm>
            <a:off x="2844800" y="4077072"/>
            <a:ext cx="3441700" cy="2160240"/>
          </a:xfrm>
          <a:prstGeom prst="rect">
            <a:avLst/>
          </a:prstGeom>
        </p:spPr>
      </p:pic>
    </p:spTree>
    <p:extLst>
      <p:ext uri="{BB962C8B-B14F-4D97-AF65-F5344CB8AC3E}">
        <p14:creationId xmlns:p14="http://schemas.microsoft.com/office/powerpoint/2010/main" val="26258096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WORKERS ARE EXPERTS</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a:t>
            </a:r>
            <a:r>
              <a:rPr lang="en-US" i="1" dirty="0"/>
              <a:t>Social workers are experts. In just the same way, CAFCASS officers are experts. What has gone wrong with the system is that we have at least two experts in every care case – a social worker and a guardian – and yet we have grown up with the culture of believing that they are not really experts and we therefore need experts with a capital E. Much of the time we do not.”</a:t>
            </a:r>
            <a:r>
              <a:rPr lang="en-US" dirty="0"/>
              <a:t> </a:t>
            </a:r>
            <a:r>
              <a:rPr lang="en-US" dirty="0" smtClean="0"/>
              <a:t>Sir James </a:t>
            </a:r>
            <a:r>
              <a:rPr lang="en-US" dirty="0" err="1" smtClean="0"/>
              <a:t>Munby</a:t>
            </a:r>
            <a:r>
              <a:rPr lang="en-US" dirty="0" smtClean="0"/>
              <a:t> P 2013 </a:t>
            </a:r>
            <a:endParaRPr lang="en-US" dirty="0"/>
          </a:p>
          <a:p>
            <a:pPr marL="0" indent="0">
              <a:buNone/>
            </a:pPr>
            <a:endParaRPr lang="en-US"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500891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a:t>
            </a:r>
            <a:endParaRPr lang="en-US" dirty="0"/>
          </a:p>
        </p:txBody>
      </p:sp>
      <p:sp>
        <p:nvSpPr>
          <p:cNvPr id="3" name="Content Placeholder 2"/>
          <p:cNvSpPr>
            <a:spLocks noGrp="1"/>
          </p:cNvSpPr>
          <p:nvPr>
            <p:ph idx="1"/>
          </p:nvPr>
        </p:nvSpPr>
        <p:spPr/>
        <p:txBody>
          <a:bodyPr>
            <a:normAutofit lnSpcReduction="10000"/>
          </a:bodyPr>
          <a:lstStyle/>
          <a:p>
            <a:r>
              <a:rPr lang="en-US" dirty="0" smtClean="0"/>
              <a:t>Decisions have serious implications</a:t>
            </a:r>
          </a:p>
          <a:p>
            <a:r>
              <a:rPr lang="en-US" dirty="0" smtClean="0"/>
              <a:t>Fair hearing Article 6</a:t>
            </a:r>
          </a:p>
          <a:p>
            <a:r>
              <a:rPr lang="en-US" dirty="0" smtClean="0"/>
              <a:t>Test your opinions</a:t>
            </a:r>
          </a:p>
          <a:p>
            <a:r>
              <a:rPr lang="en-US" dirty="0" smtClean="0"/>
              <a:t>Expose weaknesses in your evidence</a:t>
            </a:r>
          </a:p>
          <a:p>
            <a:r>
              <a:rPr lang="en-US" dirty="0" smtClean="0"/>
              <a:t>Challenge facts </a:t>
            </a:r>
          </a:p>
          <a:p>
            <a:r>
              <a:rPr lang="en-US" dirty="0" smtClean="0"/>
              <a:t>Challenge conclusions</a:t>
            </a:r>
          </a:p>
          <a:p>
            <a:r>
              <a:rPr lang="en-US" dirty="0" smtClean="0"/>
              <a:t>Explore alternatives</a:t>
            </a:r>
          </a:p>
          <a:p>
            <a:r>
              <a:rPr lang="en-US" dirty="0" smtClean="0"/>
              <a:t>It’s part of the job  </a:t>
            </a:r>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913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charset="2"/>
              <a:buChar char="ü"/>
            </a:pPr>
            <a:r>
              <a:rPr lang="en-US" dirty="0" smtClean="0"/>
              <a:t>Read all the papers</a:t>
            </a:r>
          </a:p>
          <a:p>
            <a:pPr>
              <a:buFont typeface="Wingdings" charset="2"/>
              <a:buChar char="ü"/>
            </a:pPr>
            <a:r>
              <a:rPr lang="en-US" dirty="0" smtClean="0"/>
              <a:t>What are the issues?</a:t>
            </a:r>
          </a:p>
          <a:p>
            <a:pPr>
              <a:buFont typeface="Wingdings" charset="2"/>
              <a:buChar char="ü"/>
            </a:pPr>
            <a:r>
              <a:rPr lang="en-US" dirty="0" smtClean="0"/>
              <a:t>Record keeping</a:t>
            </a:r>
          </a:p>
          <a:p>
            <a:pPr>
              <a:buFont typeface="Wingdings" charset="2"/>
              <a:buChar char="ü"/>
            </a:pPr>
            <a:r>
              <a:rPr lang="en-US" dirty="0" smtClean="0"/>
              <a:t>Decision making</a:t>
            </a:r>
          </a:p>
          <a:p>
            <a:pPr>
              <a:buFont typeface="Wingdings" charset="2"/>
              <a:buChar char="ü"/>
            </a:pPr>
            <a:r>
              <a:rPr lang="en-US" dirty="0" smtClean="0"/>
              <a:t>Risk assessment</a:t>
            </a:r>
          </a:p>
          <a:p>
            <a:pPr>
              <a:buFont typeface="Wingdings" charset="2"/>
              <a:buChar char="ü"/>
            </a:pPr>
            <a:r>
              <a:rPr lang="en-US" dirty="0" smtClean="0"/>
              <a:t>Significant harm – linkage…..</a:t>
            </a:r>
          </a:p>
          <a:p>
            <a:pPr>
              <a:buFont typeface="Wingdings" charset="2"/>
              <a:buChar char="ü"/>
            </a:pPr>
            <a:r>
              <a:rPr lang="en-US" dirty="0" smtClean="0"/>
              <a:t>Realistic options</a:t>
            </a:r>
          </a:p>
          <a:p>
            <a:pPr>
              <a:buFont typeface="Wingdings" charset="2"/>
              <a:buChar char="ü"/>
            </a:pPr>
            <a:r>
              <a:rPr lang="en-US" dirty="0" smtClean="0"/>
              <a:t>Plans – placement, contact, order </a:t>
            </a:r>
          </a:p>
          <a:p>
            <a:pPr>
              <a:buFont typeface="Wingdings" charset="2"/>
              <a:buChar char="ü"/>
            </a:pPr>
            <a:r>
              <a:rPr lang="en-US" dirty="0" smtClean="0"/>
              <a:t>Statements</a:t>
            </a:r>
          </a:p>
          <a:p>
            <a:endParaRPr lang="en-US" dirty="0" smtClean="0"/>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86472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a:t>
            </a:r>
            <a:endParaRPr lang="en-US" dirty="0"/>
          </a:p>
        </p:txBody>
      </p:sp>
      <p:sp>
        <p:nvSpPr>
          <p:cNvPr id="3" name="Content Placeholder 2"/>
          <p:cNvSpPr>
            <a:spLocks noGrp="1"/>
          </p:cNvSpPr>
          <p:nvPr>
            <p:ph idx="1"/>
          </p:nvPr>
        </p:nvSpPr>
        <p:spPr/>
        <p:txBody>
          <a:bodyPr>
            <a:normAutofit/>
          </a:bodyPr>
          <a:lstStyle/>
          <a:p>
            <a:r>
              <a:rPr lang="en-US" dirty="0" err="1" smtClean="0"/>
              <a:t>Familiarise</a:t>
            </a:r>
            <a:r>
              <a:rPr lang="en-US" dirty="0" smtClean="0"/>
              <a:t> yourself with the court room</a:t>
            </a:r>
          </a:p>
          <a:p>
            <a:r>
              <a:rPr lang="en-US" dirty="0" smtClean="0"/>
              <a:t>Take the oath or affirm</a:t>
            </a:r>
          </a:p>
          <a:p>
            <a:r>
              <a:rPr lang="en-US" dirty="0" smtClean="0"/>
              <a:t>Glass of water</a:t>
            </a:r>
          </a:p>
          <a:p>
            <a:r>
              <a:rPr lang="en-US" dirty="0" smtClean="0"/>
              <a:t>Listen</a:t>
            </a:r>
          </a:p>
          <a:p>
            <a:r>
              <a:rPr lang="en-US" dirty="0" smtClean="0"/>
              <a:t>Pause </a:t>
            </a:r>
          </a:p>
          <a:p>
            <a:r>
              <a:rPr lang="en-US" dirty="0" smtClean="0"/>
              <a:t>Think</a:t>
            </a:r>
          </a:p>
          <a:p>
            <a:r>
              <a:rPr lang="en-US" dirty="0" smtClean="0"/>
              <a:t>Answer </a:t>
            </a:r>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24633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a:t>
            </a:r>
            <a:endParaRPr lang="en-US" dirty="0"/>
          </a:p>
        </p:txBody>
      </p:sp>
      <p:sp>
        <p:nvSpPr>
          <p:cNvPr id="3" name="Content Placeholder 2"/>
          <p:cNvSpPr>
            <a:spLocks noGrp="1"/>
          </p:cNvSpPr>
          <p:nvPr>
            <p:ph idx="1"/>
          </p:nvPr>
        </p:nvSpPr>
        <p:spPr/>
        <p:txBody>
          <a:bodyPr>
            <a:normAutofit lnSpcReduction="10000"/>
          </a:bodyPr>
          <a:lstStyle/>
          <a:p>
            <a:r>
              <a:rPr lang="en-US" dirty="0" smtClean="0"/>
              <a:t>Meet your advocate [conference]</a:t>
            </a:r>
          </a:p>
          <a:p>
            <a:r>
              <a:rPr lang="en-US" dirty="0" smtClean="0"/>
              <a:t>Discuss the issues</a:t>
            </a:r>
          </a:p>
          <a:p>
            <a:r>
              <a:rPr lang="en-US" dirty="0" smtClean="0"/>
              <a:t>Disclose new information</a:t>
            </a:r>
          </a:p>
          <a:p>
            <a:r>
              <a:rPr lang="en-US" dirty="0" smtClean="0"/>
              <a:t>What are the weaknesses in my evidence</a:t>
            </a:r>
          </a:p>
          <a:p>
            <a:r>
              <a:rPr lang="en-US" dirty="0" smtClean="0"/>
              <a:t>What are the strengths</a:t>
            </a:r>
          </a:p>
          <a:p>
            <a:r>
              <a:rPr lang="en-US" dirty="0" smtClean="0"/>
              <a:t>What topics / issues am I going to asked about</a:t>
            </a:r>
          </a:p>
          <a:p>
            <a:r>
              <a:rPr lang="en-US" dirty="0" smtClean="0"/>
              <a:t>Do you agree with the plan? </a:t>
            </a:r>
          </a:p>
          <a:p>
            <a:r>
              <a:rPr lang="en-US" dirty="0" smtClean="0"/>
              <a:t>READ</a:t>
            </a:r>
          </a:p>
          <a:p>
            <a:endParaRPr lang="en-US" dirty="0" smtClean="0"/>
          </a:p>
          <a:p>
            <a:endParaRPr lang="en-US" dirty="0" smtClean="0"/>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5805264"/>
            <a:ext cx="1762125" cy="800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3614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933</TotalTime>
  <Words>451</Words>
  <Application>Microsoft Macintosh PowerPoint</Application>
  <PresentationFormat>On-screen Show (4:3)</PresentationFormat>
  <Paragraphs>80</Paragraphs>
  <Slides>17</Slides>
  <Notes>0</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Office Theme</vt:lpstr>
      <vt:lpstr>Custom Design</vt:lpstr>
      <vt:lpstr>CROSS EXAMINATION HINTS AND TIPS  Frances Heaton QC  </vt:lpstr>
      <vt:lpstr>DEFINITION</vt:lpstr>
      <vt:lpstr>PowerPoint Presentation</vt:lpstr>
      <vt:lpstr>INQUISITORIAL</vt:lpstr>
      <vt:lpstr>SOCIAL WORKERS ARE EXPERTS</vt:lpstr>
      <vt:lpstr>WHY?</vt:lpstr>
      <vt:lpstr>PREPARATION</vt:lpstr>
      <vt:lpstr>TACTICS </vt:lpstr>
      <vt:lpstr>BEFORE </vt:lpstr>
      <vt:lpstr>PowerPoint Presentation</vt:lpstr>
      <vt:lpstr>DURING</vt:lpstr>
      <vt:lpstr>PowerPoint Presentation</vt:lpstr>
      <vt:lpstr>…..and there’s more</vt:lpstr>
      <vt:lpstr>PowerPoint Presentation</vt:lpstr>
      <vt:lpstr>KEEP CALM WE NEED YOU!</vt:lpstr>
      <vt:lpstr>AFTER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Decisions about adoption</dc:title>
  <dc:creator>Pennie Stanistreet</dc:creator>
  <cp:lastModifiedBy>FRANCES  TROUP</cp:lastModifiedBy>
  <cp:revision>56</cp:revision>
  <dcterms:created xsi:type="dcterms:W3CDTF">2013-09-19T19:21:39Z</dcterms:created>
  <dcterms:modified xsi:type="dcterms:W3CDTF">2015-11-20T15:02:42Z</dcterms:modified>
</cp:coreProperties>
</file>